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61" r:id="rId2"/>
    <p:sldId id="547" r:id="rId3"/>
    <p:sldId id="545" r:id="rId4"/>
    <p:sldId id="557" r:id="rId5"/>
    <p:sldId id="563" r:id="rId6"/>
    <p:sldId id="564" r:id="rId7"/>
    <p:sldId id="565" r:id="rId8"/>
    <p:sldId id="546" r:id="rId9"/>
    <p:sldId id="556" r:id="rId10"/>
    <p:sldId id="555" r:id="rId1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121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4127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orient="horz" pos="730">
          <p15:clr>
            <a:srgbClr val="A4A3A4"/>
          </p15:clr>
        </p15:guide>
        <p15:guide id="8" orient="horz" pos="663">
          <p15:clr>
            <a:srgbClr val="A4A3A4"/>
          </p15:clr>
        </p15:guide>
        <p15:guide id="9" pos="2715">
          <p15:clr>
            <a:srgbClr val="A4A3A4"/>
          </p15:clr>
        </p15:guide>
        <p15:guide id="10" pos="5759">
          <p15:clr>
            <a:srgbClr val="A4A3A4"/>
          </p15:clr>
        </p15:guide>
        <p15:guide id="11" pos="5556">
          <p15:clr>
            <a:srgbClr val="A4A3A4"/>
          </p15:clr>
        </p15:guide>
        <p15:guide id="12" pos="158">
          <p15:clr>
            <a:srgbClr val="A4A3A4"/>
          </p15:clr>
        </p15:guide>
        <p15:guide id="13" pos="204">
          <p15:clr>
            <a:srgbClr val="A4A3A4"/>
          </p15:clr>
        </p15:guide>
        <p15:guide id="14" pos="5375">
          <p15:clr>
            <a:srgbClr val="A4A3A4"/>
          </p15:clr>
        </p15:guide>
        <p15:guide id="15" pos="2880">
          <p15:clr>
            <a:srgbClr val="A4A3A4"/>
          </p15:clr>
        </p15:guide>
        <p15:guide id="16" pos="34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AC"/>
    <a:srgbClr val="C600EE"/>
    <a:srgbClr val="570A66"/>
    <a:srgbClr val="620B73"/>
    <a:srgbClr val="DDF5F7"/>
    <a:srgbClr val="FF8400"/>
    <a:srgbClr val="4D1C1B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89" autoAdjust="0"/>
    <p:restoredTop sz="97934" autoAdjust="0"/>
  </p:normalViewPr>
  <p:slideViewPr>
    <p:cSldViewPr>
      <p:cViewPr varScale="1">
        <p:scale>
          <a:sx n="113" d="100"/>
          <a:sy n="113" d="100"/>
        </p:scale>
        <p:origin x="234" y="108"/>
      </p:cViewPr>
      <p:guideLst>
        <p:guide orient="horz" pos="2172"/>
        <p:guide orient="horz" pos="4319"/>
        <p:guide orient="horz" pos="121"/>
        <p:guide orient="horz" pos="3838"/>
        <p:guide orient="horz" pos="4127"/>
        <p:guide orient="horz" pos="4065"/>
        <p:guide orient="horz" pos="730"/>
        <p:guide orient="horz" pos="663"/>
        <p:guide pos="2715"/>
        <p:guide pos="5759"/>
        <p:guide pos="5556"/>
        <p:guide pos="158"/>
        <p:guide pos="204"/>
        <p:guide pos="5375"/>
        <p:guide pos="2880"/>
        <p:guide pos="3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000" b="0"/>
              <a:t>среднее значение</a:t>
            </a:r>
          </a:p>
        </c:rich>
      </c:tx>
      <c:layout>
        <c:manualLayout>
          <c:xMode val="edge"/>
          <c:yMode val="edge"/>
          <c:x val="0.52590266841644795"/>
          <c:y val="0.8888888888888888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32349516298581E-3"/>
          <c:y val="0.10680574965354726"/>
          <c:w val="0.95749001190249239"/>
          <c:h val="0.7713465635950623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"/>
              <c:pt idx="0">
                <c:v>2024</c:v>
              </c:pt>
            </c:numLit>
          </c:cat>
          <c:val>
            <c:numRef>
              <c:f>'[Сумма эффективных температур.xlsx]2024'!$B$13:$C$13</c:f>
              <c:numCache>
                <c:formatCode>General</c:formatCode>
                <c:ptCount val="2"/>
                <c:pt idx="0">
                  <c:v>1224</c:v>
                </c:pt>
                <c:pt idx="1">
                  <c:v>1020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E6-45C0-B509-00A5BCD541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974965472"/>
        <c:axId val="-1974964928"/>
        <c:axId val="0"/>
      </c:bar3DChart>
      <c:catAx>
        <c:axId val="-19749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74964928"/>
        <c:crosses val="autoZero"/>
        <c:auto val="1"/>
        <c:lblAlgn val="ctr"/>
        <c:lblOffset val="100"/>
        <c:noMultiLvlLbl val="0"/>
      </c:catAx>
      <c:valAx>
        <c:axId val="-1974964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74965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D215F9-AAEA-4560-9999-1228FAB1B56B}" type="datetimeFigureOut">
              <a:rPr lang="ru-RU"/>
              <a:pPr>
                <a:defRPr/>
              </a:pPr>
              <a:t>29.11.2024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EA6BC22E-CAB8-4286-8E92-D618047F44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82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4DE2C509-40FB-448A-BBF7-DABC75948A50}" type="datetimeFigureOut">
              <a:rPr lang="ru-RU"/>
              <a:pPr>
                <a:defRPr/>
              </a:pPr>
              <a:t>29.11.2024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anose="020F0502020204030204" pitchFamily="34" charset="0"/>
              </a:defRPr>
            </a:lvl1pPr>
          </a:lstStyle>
          <a:p>
            <a:fld id="{A32F5D76-BF0D-4850-A241-5E5F38FBB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3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slide" Target="../slides/slide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slide" Target="../slides/slide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slide" Target="../slides/slide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slide" Target="../slides/sl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макет с нумерацией2">
    <p:bg>
      <p:bgPr>
        <a:solidFill>
          <a:srgbClr val="F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4" name="Прямоугольник 3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29902394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макет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3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09A20DB-0C38-4608-9C87-0AF94AF648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618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услуг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7692D12-2A21-4C20-BC03-EA9DBD650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42178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ащиты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FDFDF80-9B51-47BC-B409-621C81E0B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3716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аккреди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0578B08-9EF2-4283-BABB-5949306D1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2527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ертифик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51E829B-AAD8-4F4B-B648-644327001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480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10.xml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557963"/>
            <a:ext cx="539750" cy="217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 i="0">
                <a:solidFill>
                  <a:srgbClr val="4C4C4C"/>
                </a:solidFill>
              </a:defRPr>
            </a:lvl1pPr>
          </a:lstStyle>
          <a:p>
            <a:fld id="{F2B42EFA-33D7-4A8E-A786-8D17AC4B7F8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Прямоугольник 2">
            <a:hlinkClick r:id="rId9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4" name="Прямоугольник 3">
            <a:hlinkClick r:id="rId10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34039"/>
            <a:ext cx="9251504" cy="6858000"/>
          </a:xfrm>
          <a:prstGeom prst="rect">
            <a:avLst/>
          </a:prstGeom>
          <a:solidFill>
            <a:srgbClr val="FE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i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938406" y="2115352"/>
            <a:ext cx="7100887" cy="33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ВЛИЯНИЯ БИОПРЕПАРАТОВ КАК ФАКТОР ПОВЫШЕНИЯ УРОЖАЙНОСТИ КАРТОФЕЛЯ В УСЛОВИЯХ АРХАНГЕЛЬСКОЙ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ОБЛАСТИ</a:t>
            </a: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Руководитель</a:t>
            </a:r>
          </a:p>
          <a:p>
            <a:pPr>
              <a:lnSpc>
                <a:spcPct val="90000"/>
              </a:lnSpc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филиала </a:t>
            </a:r>
            <a:r>
              <a:rPr lang="ru-RU" sz="1600" i="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ФГБУ «Россельхозцентр»</a:t>
            </a:r>
          </a:p>
          <a:p>
            <a:pPr>
              <a:lnSpc>
                <a:spcPct val="90000"/>
              </a:lnSpc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по Архангельской области ………………………О.В. Колесова…………….  </a:t>
            </a:r>
            <a:endParaRPr lang="en-US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954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535113" y="298450"/>
            <a:ext cx="6537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008000"/>
                </a:solidFill>
              </a:rPr>
              <a:t>Министерство сельского хозяйства </a:t>
            </a:r>
          </a:p>
          <a:p>
            <a:pPr algn="ctr"/>
            <a:r>
              <a:rPr lang="ru-RU" i="0" dirty="0">
                <a:solidFill>
                  <a:srgbClr val="008000"/>
                </a:solidFill>
              </a:rPr>
              <a:t>Российской Федерации</a:t>
            </a: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1500188" y="1071563"/>
            <a:ext cx="660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0" dirty="0">
                <a:solidFill>
                  <a:srgbClr val="008000"/>
                </a:solidFill>
              </a:rPr>
              <a:t>Федеральное государственное бюджетное учреждение</a:t>
            </a:r>
          </a:p>
          <a:p>
            <a:pPr algn="ctr"/>
            <a:r>
              <a:rPr lang="ru-RU" sz="1600" i="0" dirty="0">
                <a:solidFill>
                  <a:srgbClr val="008000"/>
                </a:solidFill>
              </a:rPr>
              <a:t>«Российский сельскохозяйственный центр»</a:t>
            </a:r>
          </a:p>
          <a:p>
            <a:pPr algn="ctr"/>
            <a:r>
              <a:rPr lang="ru-RU" sz="1600" i="0" dirty="0">
                <a:solidFill>
                  <a:srgbClr val="008000"/>
                </a:solidFill>
              </a:rPr>
              <a:t> (ФГБУ «Россельхозцентр»)</a:t>
            </a:r>
          </a:p>
        </p:txBody>
      </p:sp>
      <p:pic>
        <p:nvPicPr>
          <p:cNvPr id="922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984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C1A4BCE-A8C2-4EAB-B381-77C16A2458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6557965"/>
            <a:ext cx="539750" cy="18414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2505" y="5852261"/>
            <a:ext cx="1995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0" dirty="0" smtClean="0">
                <a:solidFill>
                  <a:srgbClr val="008000"/>
                </a:solidFill>
              </a:rPr>
              <a:t>28 </a:t>
            </a:r>
            <a:r>
              <a:rPr lang="ru-RU" i="0" dirty="0">
                <a:solidFill>
                  <a:srgbClr val="008000"/>
                </a:solidFill>
              </a:rPr>
              <a:t>ноября </a:t>
            </a:r>
            <a:r>
              <a:rPr lang="ru-RU" i="0" dirty="0" smtClean="0">
                <a:solidFill>
                  <a:srgbClr val="008000"/>
                </a:solidFill>
              </a:rPr>
              <a:t>2024 г</a:t>
            </a:r>
          </a:p>
          <a:p>
            <a:pPr algn="ctr"/>
            <a:r>
              <a:rPr lang="ru-RU" i="0" dirty="0">
                <a:solidFill>
                  <a:srgbClr val="008000"/>
                </a:solidFill>
              </a:rPr>
              <a:t>г</a:t>
            </a:r>
            <a:r>
              <a:rPr lang="ru-RU" i="0" dirty="0" smtClean="0">
                <a:solidFill>
                  <a:srgbClr val="008000"/>
                </a:solidFill>
              </a:rPr>
              <a:t>. Архангельск</a:t>
            </a:r>
            <a:endParaRPr lang="ru-RU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885704" y="32129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8436" name="Picture 4" descr="C:\Users\apkzr\Documents\поло\2 Значок РСЦ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9875"/>
            <a:ext cx="17589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513" y="0"/>
            <a:ext cx="669674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НАУЧНОЙ РАБОТЫ</a:t>
            </a:r>
            <a:endParaRPr lang="ru-RU" alt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-214313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i="0"/>
          </a:p>
        </p:txBody>
      </p:sp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395289" y="1196975"/>
            <a:ext cx="8209159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степень влияния биологических препаратов на урожайность и качество семенного картофеля</a:t>
            </a:r>
            <a:r>
              <a:rPr lang="ru-RU" sz="2000" i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000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влияние биологических препаратов на сроки наступления фенологических фаз картофеля;</a:t>
            </a:r>
            <a:endParaRPr lang="ru-RU" sz="20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"/>
            </a:pPr>
            <a:r>
              <a:rPr lang="ru-RU" sz="2000" i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влияние биологических препаратов на высоту надземной части растений;</a:t>
            </a:r>
            <a:endParaRPr lang="ru-RU" sz="2000" i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"/>
            </a:pPr>
            <a:r>
              <a:rPr lang="ru-RU" sz="2000" i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</a:t>
            </a:r>
            <a:r>
              <a:rPr lang="ru-RU" sz="2000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влияние биологических препаратов на фракционный состав картофеля;</a:t>
            </a:r>
            <a:endParaRPr lang="ru-RU" sz="20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000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сравнить урожайность картофеля в зависимости от используемого биологического препарата;</a:t>
            </a:r>
            <a:endParaRPr lang="ru-RU" sz="20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altLang="ru-RU" sz="20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2636912"/>
            <a:ext cx="84969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alt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-214313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i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5750"/>
            <a:ext cx="7410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МЕТЕОУСЛОВИЯ И ХАРАКТЕРИСТИКА ПОЧВЫ ОПЫТНОГО УЧАСТКА</a:t>
            </a:r>
            <a:endParaRPr lang="ru-RU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A298C979-2C57-4CEC-9C52-83912DBE4562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4200411" cy="24601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9EE2F2-AE93-4786-BCC3-5EF10FDF6B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340768"/>
            <a:ext cx="4176464" cy="2520280"/>
          </a:xfrm>
          <a:prstGeom prst="rect">
            <a:avLst/>
          </a:prstGeom>
        </p:spPr>
      </p:pic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xmlns="" id="{2C07822E-DF9F-4285-AE16-E8149D331CE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5589379"/>
              </p:ext>
            </p:extLst>
          </p:nvPr>
        </p:nvGraphicFramePr>
        <p:xfrm>
          <a:off x="323528" y="3573016"/>
          <a:ext cx="586281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4887" y="465313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эффективных температур 2024 года и средние значение за тот же период для данного района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88" y="236538"/>
            <a:ext cx="730726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И МЕТОДОЛОГИЯ ПРОВЕДЕНИЯ ИССЛЕДОВАНИЯ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altLang="ru-RU" sz="11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-214313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i="0"/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179512" y="1196752"/>
            <a:ext cx="529208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0" algn="just">
              <a:lnSpc>
                <a:spcPct val="15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опыта: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i="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картофель без обработок (контроль);</a:t>
            </a:r>
            <a:endParaRPr lang="ru-RU" sz="1400" i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i="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картофель с обработками </a:t>
            </a:r>
            <a:r>
              <a:rPr lang="ru-RU" sz="1600" i="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баксисом</a:t>
            </a:r>
            <a:r>
              <a:rPr lang="ru-RU" sz="1600" i="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i="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бисолбисаном</a:t>
            </a:r>
            <a:r>
              <a:rPr lang="ru-RU" sz="1600" i="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i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i="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картофель с обработками </a:t>
            </a:r>
            <a:r>
              <a:rPr lang="ru-RU" sz="1600" i="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бисолбисаном</a:t>
            </a:r>
            <a:r>
              <a:rPr lang="ru-RU" sz="1600" i="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i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i="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картофель с обработками </a:t>
            </a:r>
            <a:r>
              <a:rPr lang="ru-RU" sz="1600" i="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баксиса</a:t>
            </a:r>
            <a:r>
              <a:rPr lang="ru-RU" sz="1600" i="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i="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псевдобактерин</a:t>
            </a:r>
            <a:r>
              <a:rPr lang="ru-RU" sz="1600" i="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ru-RU" sz="1600" i="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600" i="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четырех </a:t>
            </a:r>
            <a:r>
              <a:rPr lang="ru-RU" sz="1600" i="0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повторностях</a:t>
            </a:r>
            <a:endParaRPr lang="ru-RU" sz="1400" i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600" i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BD6B64-5167-4807-97E2-7217EB80712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8"/>
          <a:stretch/>
        </p:blipFill>
        <p:spPr bwMode="auto">
          <a:xfrm>
            <a:off x="5292080" y="1496884"/>
            <a:ext cx="3672408" cy="3228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7074715" cy="752380"/>
          </a:xfrm>
        </p:spPr>
        <p:txBody>
          <a:bodyPr/>
          <a:lstStyle/>
          <a:p>
            <a:pPr algn="ctr"/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ИССЛЕДОВАНИЙ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6" descr="C:\Users\79095\Downloads\IMG_1045.jpg"/>
          <p:cNvPicPr>
            <a:picLocks noGrp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0451"/>
            <a:ext cx="3466420" cy="363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79095\Downloads\IMG_14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94" y="1484784"/>
            <a:ext cx="4330700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79921" y="5085184"/>
            <a:ext cx="3882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на 55 день с момента полных всходов, урожай с 4 кустов с каждого варианта одной повторности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08518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на 45 день с момента полных всходов, урожай с 4 кустов с каждого варианта одной повторности</a:t>
            </a:r>
          </a:p>
        </p:txBody>
      </p:sp>
    </p:spTree>
    <p:extLst>
      <p:ext uri="{BB962C8B-B14F-4D97-AF65-F5344CB8AC3E}">
        <p14:creationId xmlns:p14="http://schemas.microsoft.com/office/powerpoint/2010/main" val="402202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ИССЛЕДОВАНИЙ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595888732"/>
              </p:ext>
            </p:extLst>
          </p:nvPr>
        </p:nvGraphicFramePr>
        <p:xfrm>
          <a:off x="251521" y="1086898"/>
          <a:ext cx="8640958" cy="5150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876"/>
                <a:gridCol w="1100285"/>
                <a:gridCol w="1047107"/>
                <a:gridCol w="1109467"/>
                <a:gridCol w="1109467"/>
                <a:gridCol w="1110378"/>
                <a:gridCol w="1110378"/>
              </a:tblGrid>
              <a:tr h="309899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ФРАКЦИЯ СОСТАВ КЛУБНЕЙ, % ФРАКЦИИ, 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28-60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И более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масса клубня, 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масса клубня, 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масса клубня, 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</a:tr>
              <a:tr h="309899">
                <a:tc gridSpan="7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день после всходов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9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</a:tr>
              <a:tr h="30989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Бисолбисан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</a:tr>
              <a:tr h="30989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Баксис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Бисолбисан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</a:tr>
              <a:tr h="630394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Баксис + псевдобактерин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</a:tr>
              <a:tr h="309899">
                <a:tc gridSpan="7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день после всходов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9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</a:tr>
              <a:tr h="30989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Бисолбисан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</a:tr>
              <a:tr h="30989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Баксис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Бисолбисан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</a:tr>
              <a:tr h="630394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Баксис + псевдобактерин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22" marR="54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1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7"/>
          </p:nvPr>
        </p:nvSpPr>
        <p:spPr>
          <a:xfrm>
            <a:off x="251520" y="3933056"/>
            <a:ext cx="5328592" cy="252028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ИССЛЕДОВАНИЙ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279127649"/>
              </p:ext>
            </p:extLst>
          </p:nvPr>
        </p:nvGraphicFramePr>
        <p:xfrm>
          <a:off x="395536" y="1196753"/>
          <a:ext cx="5400601" cy="5270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1300566"/>
                <a:gridCol w="1190145"/>
                <a:gridCol w="1190145"/>
                <a:gridCol w="855649"/>
              </a:tblGrid>
              <a:tr h="63054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Заболевание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Вариант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Срок учета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Распространенность, %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Развитие, %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</a:tr>
              <a:tr h="415487">
                <a:tc rowSpan="8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Альтернариоз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49" marR="9549" marT="0" marB="0" vert="vert27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Контроль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03.07.2024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</a:tr>
              <a:tr h="415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Бисолбисан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</a:tr>
              <a:tr h="630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Баксис</a:t>
                      </a:r>
                      <a:r>
                        <a:rPr lang="ru-RU" sz="1400" dirty="0">
                          <a:effectLst/>
                        </a:rPr>
                        <a:t> + </a:t>
                      </a:r>
                      <a:r>
                        <a:rPr lang="ru-RU" sz="1400" dirty="0" err="1">
                          <a:effectLst/>
                        </a:rPr>
                        <a:t>Бисолбисан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</a:tr>
              <a:tr h="84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Баксис + Псевдобактерин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</a:tr>
              <a:tr h="415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Контроль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15.08.2024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68,75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</a:tr>
              <a:tr h="427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Бисолбисан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67,5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43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</a:tr>
              <a:tr h="630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Баксис + Бисолбисан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61,25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</a:tr>
              <a:tr h="84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Баксис + Псевдобактерин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49" marR="9549" marT="0" marB="0" anchor="ctr"/>
                </a:tc>
              </a:tr>
            </a:tbl>
          </a:graphicData>
        </a:graphic>
      </p:graphicFrame>
      <p:pic>
        <p:nvPicPr>
          <p:cNvPr id="9" name="Рисунок 8" descr="C:\Users\79095\Downloads\image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333501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79095\Downloads\PHOTO-2024-10-26-14-21-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6" b="16442"/>
          <a:stretch/>
        </p:blipFill>
        <p:spPr bwMode="auto">
          <a:xfrm>
            <a:off x="6162759" y="3933055"/>
            <a:ext cx="2743200" cy="208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2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30163" y="65033"/>
            <a:ext cx="7308304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ИССЛЕДОВАНИЙ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-214313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i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89285"/>
              </p:ext>
            </p:extLst>
          </p:nvPr>
        </p:nvGraphicFramePr>
        <p:xfrm>
          <a:off x="251519" y="1196754"/>
          <a:ext cx="8568955" cy="47061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05678"/>
                <a:gridCol w="911123"/>
                <a:gridCol w="1046002"/>
                <a:gridCol w="1046002"/>
                <a:gridCol w="1034073"/>
                <a:gridCol w="1034073"/>
                <a:gridCol w="1046002"/>
                <a:gridCol w="1046002"/>
              </a:tblGrid>
              <a:tr h="519364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Вариант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Высота, см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основных стеблей, шт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молодых клубней, шт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Урожайность клубней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 </a:t>
                      </a:r>
                      <a:r>
                        <a:rPr lang="ru-RU" sz="1100" dirty="0" err="1">
                          <a:effectLst/>
                        </a:rPr>
                        <a:t>т.ч</a:t>
                      </a:r>
                      <a:r>
                        <a:rPr lang="ru-RU" sz="1100" dirty="0">
                          <a:effectLst/>
                        </a:rPr>
                        <a:t>. товарной фракции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ц/га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 от контроля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ц/га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 от контроля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823"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50,3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3,93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980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90,0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5823"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Бисолбисан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55,9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4,08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1074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80,9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03456"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Баксис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+ </a:t>
                      </a:r>
                      <a:r>
                        <a:rPr lang="ru-RU" sz="1100" dirty="0" err="1" smtClean="0">
                          <a:effectLst/>
                        </a:rPr>
                        <a:t>Бисолбисан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57,3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4,2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41,9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43254"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Баксис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+ </a:t>
                      </a:r>
                      <a:r>
                        <a:rPr lang="ru-RU" sz="1100" dirty="0" err="1" smtClean="0">
                          <a:effectLst/>
                        </a:rPr>
                        <a:t>Псевдобактерин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56,5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3,55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1055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3657"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НСР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21,2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24,1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4"/>
          <p:cNvSpPr>
            <a:spLocks noGrp="1"/>
          </p:cNvSpPr>
          <p:nvPr>
            <p:ph sz="quarter" idx="13"/>
          </p:nvPr>
        </p:nvSpPr>
        <p:spPr bwMode="auto">
          <a:xfrm>
            <a:off x="0" y="260648"/>
            <a:ext cx="7075488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ВЫВОДЫ И РЕКОМЕНДАЦИИ ПО ИСПОЛЬЗОВАНИЮ БИОПРЕПАРАТОВ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Объект 1"/>
          <p:cNvSpPr>
            <a:spLocks noGrp="1"/>
          </p:cNvSpPr>
          <p:nvPr>
            <p:ph sz="quarter" idx="16"/>
          </p:nvPr>
        </p:nvSpPr>
        <p:spPr bwMode="auto">
          <a:xfrm>
            <a:off x="251520" y="1052736"/>
            <a:ext cx="8640960" cy="54726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Результат полевого опыта свидетельствуют о том, что биологические препараты (</a:t>
            </a:r>
            <a:r>
              <a:rPr lang="ru-RU" dirty="0" err="1">
                <a:solidFill>
                  <a:schemeClr val="tx1"/>
                </a:solidFill>
              </a:rPr>
              <a:t>БисолбиСан</a:t>
            </a:r>
            <a:r>
              <a:rPr lang="ru-RU" dirty="0">
                <a:solidFill>
                  <a:schemeClr val="tx1"/>
                </a:solidFill>
              </a:rPr>
              <a:t> и его комбинация с </a:t>
            </a:r>
            <a:r>
              <a:rPr lang="ru-RU" dirty="0" err="1">
                <a:solidFill>
                  <a:schemeClr val="tx1"/>
                </a:solidFill>
              </a:rPr>
              <a:t>Баксисом</a:t>
            </a:r>
            <a:r>
              <a:rPr lang="ru-RU" dirty="0">
                <a:solidFill>
                  <a:schemeClr val="tx1"/>
                </a:solidFill>
              </a:rPr>
              <a:t>) имеют положительное влияние на процесс фотосинтеза, ввиду большего количества стеблей у куста, а также высоты кустов, что в конечном итоге сказывается на урожайности.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Однако эффективность биологических препаратов по отношению к заболеваниям на картофеле сорта «Гулливер» неоднозначна. Среди исследуемых препаратов </a:t>
            </a:r>
            <a:r>
              <a:rPr lang="ru-RU" dirty="0" err="1">
                <a:solidFill>
                  <a:schemeClr val="tx1"/>
                </a:solidFill>
              </a:rPr>
              <a:t>альтернариоз</a:t>
            </a:r>
            <a:r>
              <a:rPr lang="ru-RU" dirty="0">
                <a:solidFill>
                  <a:schemeClr val="tx1"/>
                </a:solidFill>
              </a:rPr>
              <a:t> был выявлен на всех вариантах только в конце вегетации, в отличие от контроля, где он был выявлен в начале </a:t>
            </a:r>
            <a:r>
              <a:rPr lang="ru-RU" dirty="0" err="1">
                <a:solidFill>
                  <a:schemeClr val="tx1"/>
                </a:solidFill>
              </a:rPr>
              <a:t>бутонизации</a:t>
            </a:r>
            <a:r>
              <a:rPr lang="ru-RU" dirty="0">
                <a:solidFill>
                  <a:schemeClr val="tx1"/>
                </a:solidFill>
              </a:rPr>
              <a:t> в первых числах июля.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Существенное увеличение урожайности отмечено в варианте с применением биологического препарата </a:t>
            </a:r>
            <a:r>
              <a:rPr lang="ru-RU" dirty="0" err="1">
                <a:solidFill>
                  <a:schemeClr val="tx1"/>
                </a:solidFill>
              </a:rPr>
              <a:t>БисолбиСан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Таким образом, в системе семеноводства применение биологических препаратов является перспективным приемом, который позволяет повысить продуктивность и качество картофеля. Устойчивость к фитофторе в полевых условиях проверить в текущий год не удалось, так как заболевание не проявилось.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Стоит отметить, что урожай с делянок с обработками оказался более устойчивым и полностью заложен на хранение, что нельзя сказать об урожае, полученном с контрольных образцов. В первые недели после закладки на хранение продолжалось наблюдение. В результате контрольные образцы приходилось перебирать из-за гниения клубней.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>
                <a:solidFill>
                  <a:schemeClr val="tx1"/>
                </a:solidFill>
              </a:rPr>
              <a:t>Считаем</a:t>
            </a:r>
            <a:r>
              <a:rPr lang="ru-RU" dirty="0">
                <a:solidFill>
                  <a:schemeClr val="tx1"/>
                </a:solidFill>
              </a:rPr>
              <a:t>, что изучение биопрепаратов в настоящий момент имеет актуальный характер, но как каждый препарат необходимо исследовать индивидуально</a:t>
            </a:r>
            <a:r>
              <a:rPr lang="ru-RU">
                <a:solidFill>
                  <a:schemeClr val="tx1"/>
                </a:solidFill>
              </a:rPr>
              <a:t>. </a:t>
            </a:r>
            <a:endParaRPr lang="ru-RU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получения более достоверных результатов необходимо проводить исследования не менее 2-3 лет и использовать разные сорта картофеля.</a:t>
            </a:r>
          </a:p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ной ма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16292</TotalTime>
  <Words>673</Words>
  <Application>Microsoft Office PowerPoint</Application>
  <PresentationFormat>Экран (4:3)</PresentationFormat>
  <Paragraphs>216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Symbol</vt:lpstr>
      <vt:lpstr>Times New Roman</vt:lpstr>
      <vt:lpstr>Основной макет</vt:lpstr>
      <vt:lpstr>Презентация PowerPoint</vt:lpstr>
      <vt:lpstr> ЦЕЛИ И ЗАДАЧИ НАУЧНОЙ РАБОТЫ</vt:lpstr>
      <vt:lpstr>                                      </vt:lpstr>
      <vt:lpstr>ПРОГРАММА И МЕТОДОЛОГИЯ ПРОВЕДЕНИЯ ИССЛЕДОВАНИЯ                                       </vt:lpstr>
      <vt:lpstr>Презентация PowerPoint</vt:lpstr>
      <vt:lpstr>Презентация PowerPoint</vt:lpstr>
      <vt:lpstr>Презентация PowerPoint</vt:lpstr>
      <vt:lpstr> РЕЗУЛЬТАТЫ ИССЛЕДОВАНИЙ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</dc:creator>
  <cp:lastModifiedBy>admin</cp:lastModifiedBy>
  <cp:revision>1475</cp:revision>
  <cp:lastPrinted>2023-11-20T08:55:41Z</cp:lastPrinted>
  <dcterms:created xsi:type="dcterms:W3CDTF">2010-09-29T12:52:55Z</dcterms:created>
  <dcterms:modified xsi:type="dcterms:W3CDTF">2024-11-29T08:22:55Z</dcterms:modified>
</cp:coreProperties>
</file>